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09" r:id="rId2"/>
    <p:sldId id="313" r:id="rId3"/>
    <p:sldId id="311" r:id="rId4"/>
    <p:sldId id="310" r:id="rId5"/>
    <p:sldId id="30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01" autoAdjust="0"/>
  </p:normalViewPr>
  <p:slideViewPr>
    <p:cSldViewPr>
      <p:cViewPr>
        <p:scale>
          <a:sx n="75" d="100"/>
          <a:sy n="75" d="100"/>
        </p:scale>
        <p:origin x="-192" y="6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66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S\Desktop\JRolle\DatA_idb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S\Desktop\JRolle\DatA_idb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S\Desktop\JRolle\DatA_idb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S\Desktop\JRolle\DatA_idb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S\Desktop\JRolle\DatA_idb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029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5"/>
          <c:order val="0"/>
          <c:tx>
            <c:strRef>
              <c:f>TimeSeries!$D$36</c:f>
              <c:strCache>
                <c:ptCount val="1"/>
                <c:pt idx="0">
                  <c:v>Debt (Right)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cat>
            <c:numRef>
              <c:f>TimeSeries!$E$2:$N$2</c:f>
              <c:numCache>
                <c:formatCode>General</c:formatCode>
                <c:ptCount val="10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</c:numCache>
            </c:numRef>
          </c:cat>
          <c:val>
            <c:numRef>
              <c:f>TimeSeries!$E$36:$N$36</c:f>
              <c:numCache>
                <c:formatCode>0.00%</c:formatCode>
                <c:ptCount val="10"/>
                <c:pt idx="0">
                  <c:v>0.27910000000000001</c:v>
                </c:pt>
                <c:pt idx="1">
                  <c:v>0.29609999999999997</c:v>
                </c:pt>
                <c:pt idx="2">
                  <c:v>0.2722</c:v>
                </c:pt>
                <c:pt idx="3">
                  <c:v>0.29899999999999999</c:v>
                </c:pt>
                <c:pt idx="4">
                  <c:v>0.31680000000000003</c:v>
                </c:pt>
                <c:pt idx="5">
                  <c:v>0.33510000000000001</c:v>
                </c:pt>
                <c:pt idx="6">
                  <c:v>0.4294</c:v>
                </c:pt>
                <c:pt idx="7">
                  <c:v>0.47199999999999998</c:v>
                </c:pt>
                <c:pt idx="8">
                  <c:v>0.48859999999999998</c:v>
                </c:pt>
                <c:pt idx="9">
                  <c:v>0.53269999999999995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1650432"/>
        <c:axId val="101243136"/>
      </c:barChart>
      <c:lineChart>
        <c:grouping val="standard"/>
        <c:varyColors val="0"/>
        <c:ser>
          <c:idx val="1"/>
          <c:order val="1"/>
          <c:tx>
            <c:strRef>
              <c:f>TimeSeries!$D$20</c:f>
              <c:strCache>
                <c:ptCount val="1"/>
                <c:pt idx="0">
                  <c:v>Rev (Left Side)</c:v>
                </c:pt>
              </c:strCache>
            </c:strRef>
          </c:tx>
          <c:spPr>
            <a:ln w="76200">
              <a:solidFill>
                <a:srgbClr val="C00000"/>
              </a:solidFill>
            </a:ln>
          </c:spPr>
          <c:marker>
            <c:symbol val="none"/>
          </c:marker>
          <c:cat>
            <c:numRef>
              <c:f>TimeSeries!$E$2:$N$2</c:f>
              <c:numCache>
                <c:formatCode>General</c:formatCode>
                <c:ptCount val="10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</c:numCache>
            </c:numRef>
          </c:cat>
          <c:val>
            <c:numRef>
              <c:f>TimeSeries!$E$20:$N$20</c:f>
              <c:numCache>
                <c:formatCode>0.00%</c:formatCode>
                <c:ptCount val="10"/>
                <c:pt idx="0">
                  <c:v>0.12970000000000001</c:v>
                </c:pt>
                <c:pt idx="1">
                  <c:v>0.13439999999999999</c:v>
                </c:pt>
                <c:pt idx="2">
                  <c:v>0.14050000000000001</c:v>
                </c:pt>
                <c:pt idx="3">
                  <c:v>0.15590000000000001</c:v>
                </c:pt>
                <c:pt idx="4">
                  <c:v>0.16439999999999999</c:v>
                </c:pt>
                <c:pt idx="5">
                  <c:v>0.1719</c:v>
                </c:pt>
                <c:pt idx="6">
                  <c:v>0.16589999999999999</c:v>
                </c:pt>
                <c:pt idx="7">
                  <c:v>0.16819999999999999</c:v>
                </c:pt>
                <c:pt idx="8">
                  <c:v>0.1842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TimeSeries!$D$28</c:f>
              <c:strCache>
                <c:ptCount val="1"/>
                <c:pt idx="0">
                  <c:v>Exp (Left side)</c:v>
                </c:pt>
              </c:strCache>
            </c:strRef>
          </c:tx>
          <c:spPr>
            <a:ln w="76200">
              <a:solidFill>
                <a:srgbClr val="FFFF00"/>
              </a:solidFill>
            </a:ln>
          </c:spPr>
          <c:marker>
            <c:symbol val="none"/>
          </c:marker>
          <c:cat>
            <c:numRef>
              <c:f>TimeSeries!$E$2:$N$2</c:f>
              <c:numCache>
                <c:formatCode>General</c:formatCode>
                <c:ptCount val="10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</c:numCache>
            </c:numRef>
          </c:cat>
          <c:val>
            <c:numRef>
              <c:f>TimeSeries!$E$28:$N$28</c:f>
              <c:numCache>
                <c:formatCode>0.00%</c:formatCode>
                <c:ptCount val="10"/>
                <c:pt idx="0">
                  <c:v>0.15049999999999999</c:v>
                </c:pt>
                <c:pt idx="1">
                  <c:v>0.15310000000000001</c:v>
                </c:pt>
                <c:pt idx="2">
                  <c:v>0.15709999999999999</c:v>
                </c:pt>
                <c:pt idx="3">
                  <c:v>0.16250000000000001</c:v>
                </c:pt>
                <c:pt idx="4">
                  <c:v>0.17829999999999999</c:v>
                </c:pt>
                <c:pt idx="5">
                  <c:v>0.18360000000000001</c:v>
                </c:pt>
                <c:pt idx="6">
                  <c:v>0.1958</c:v>
                </c:pt>
                <c:pt idx="7">
                  <c:v>0.20050000000000001</c:v>
                </c:pt>
                <c:pt idx="8">
                  <c:v>0.2225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1227520"/>
        <c:axId val="101241600"/>
      </c:lineChart>
      <c:catAx>
        <c:axId val="101227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01241600"/>
        <c:crosses val="autoZero"/>
        <c:auto val="1"/>
        <c:lblAlgn val="ctr"/>
        <c:lblOffset val="100"/>
        <c:noMultiLvlLbl val="0"/>
      </c:catAx>
      <c:valAx>
        <c:axId val="101241600"/>
        <c:scaling>
          <c:orientation val="minMax"/>
        </c:scaling>
        <c:delete val="0"/>
        <c:axPos val="l"/>
        <c:majorGridlines/>
        <c:numFmt formatCode="0%" sourceLinked="0"/>
        <c:majorTickMark val="none"/>
        <c:minorTickMark val="none"/>
        <c:tickLblPos val="nextTo"/>
        <c:spPr>
          <a:ln w="9525">
            <a:noFill/>
          </a:ln>
        </c:spPr>
        <c:crossAx val="101227520"/>
        <c:crosses val="autoZero"/>
        <c:crossBetween val="between"/>
      </c:valAx>
      <c:valAx>
        <c:axId val="101243136"/>
        <c:scaling>
          <c:orientation val="minMax"/>
          <c:min val="0.25"/>
        </c:scaling>
        <c:delete val="0"/>
        <c:axPos val="r"/>
        <c:numFmt formatCode="0%" sourceLinked="0"/>
        <c:majorTickMark val="out"/>
        <c:minorTickMark val="none"/>
        <c:tickLblPos val="nextTo"/>
        <c:crossAx val="101650432"/>
        <c:crosses val="max"/>
        <c:crossBetween val="between"/>
      </c:valAx>
      <c:catAx>
        <c:axId val="10165043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01243136"/>
        <c:crosses val="autoZero"/>
        <c:auto val="1"/>
        <c:lblAlgn val="ctr"/>
        <c:lblOffset val="100"/>
        <c:noMultiLvlLbl val="0"/>
      </c:catAx>
      <c:spPr>
        <a:noFill/>
      </c:spPr>
    </c:plotArea>
    <c:legend>
      <c:legendPos val="b"/>
      <c:layout/>
      <c:overlay val="0"/>
    </c:legend>
    <c:plotVisOnly val="1"/>
    <c:dispBlanksAs val="gap"/>
    <c:showDLblsOverMax val="0"/>
  </c:chart>
  <c:spPr>
    <a:noFill/>
  </c:spPr>
  <c:txPr>
    <a:bodyPr/>
    <a:lstStyle/>
    <a:p>
      <a:pPr>
        <a:defRPr sz="1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029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TimeSeries!$D$4</c:f>
              <c:strCache>
                <c:ptCount val="1"/>
                <c:pt idx="0">
                  <c:v>Bahamas</c:v>
                </c:pt>
              </c:strCache>
            </c:strRef>
          </c:tx>
          <c:spPr>
            <a:ln w="76200">
              <a:solidFill>
                <a:srgbClr val="C00000"/>
              </a:solidFill>
            </a:ln>
          </c:spPr>
          <c:marker>
            <c:symbol val="none"/>
          </c:marker>
          <c:cat>
            <c:numRef>
              <c:f>TimeSeries!$E$2:$N$2</c:f>
              <c:numCache>
                <c:formatCode>General</c:formatCode>
                <c:ptCount val="10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</c:numCache>
            </c:numRef>
          </c:cat>
          <c:val>
            <c:numRef>
              <c:f>TimeSeries!$E$4:$N$4</c:f>
              <c:numCache>
                <c:formatCode>0.00%</c:formatCode>
                <c:ptCount val="10"/>
                <c:pt idx="0">
                  <c:v>1.4500000000000001E-2</c:v>
                </c:pt>
                <c:pt idx="1">
                  <c:v>1.61E-2</c:v>
                </c:pt>
                <c:pt idx="2">
                  <c:v>1.5900000000000001E-2</c:v>
                </c:pt>
                <c:pt idx="3">
                  <c:v>1.49E-2</c:v>
                </c:pt>
                <c:pt idx="4">
                  <c:v>1.5599999999999999E-2</c:v>
                </c:pt>
                <c:pt idx="5">
                  <c:v>1.7299999999999999E-2</c:v>
                </c:pt>
                <c:pt idx="6">
                  <c:v>1.9300000000000001E-2</c:v>
                </c:pt>
                <c:pt idx="7">
                  <c:v>2.3E-2</c:v>
                </c:pt>
                <c:pt idx="8">
                  <c:v>2.7099999999999999E-2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9154304"/>
        <c:axId val="109155840"/>
      </c:lineChart>
      <c:catAx>
        <c:axId val="109154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109155840"/>
        <c:crosses val="autoZero"/>
        <c:auto val="1"/>
        <c:lblAlgn val="ctr"/>
        <c:lblOffset val="100"/>
        <c:noMultiLvlLbl val="0"/>
      </c:catAx>
      <c:valAx>
        <c:axId val="109155840"/>
        <c:scaling>
          <c:orientation val="minMax"/>
          <c:min val="1.0000000000000002E-2"/>
        </c:scaling>
        <c:delete val="0"/>
        <c:axPos val="l"/>
        <c:majorGridlines/>
        <c:numFmt formatCode="0.0%" sourceLinked="0"/>
        <c:majorTickMark val="none"/>
        <c:minorTickMark val="none"/>
        <c:tickLblPos val="nextTo"/>
        <c:spPr>
          <a:ln w="9525">
            <a:noFill/>
          </a:ln>
        </c:spPr>
        <c:crossAx val="109154304"/>
        <c:crosses val="autoZero"/>
        <c:crossBetween val="between"/>
      </c:valAx>
    </c:plotArea>
    <c:plotVisOnly val="1"/>
    <c:dispBlanksAs val="gap"/>
    <c:showDLblsOverMax val="0"/>
  </c:chart>
  <c:spPr>
    <a:noFill/>
  </c:spPr>
  <c:txPr>
    <a:bodyPr/>
    <a:lstStyle/>
    <a:p>
      <a:pPr>
        <a:defRPr sz="20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029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'Rev and Exp'!$F$5</c:f>
              <c:strCache>
                <c:ptCount val="1"/>
                <c:pt idx="0">
                  <c:v>Revenue</c:v>
                </c:pt>
              </c:strCache>
            </c:strRef>
          </c:tx>
          <c:invertIfNegative val="0"/>
          <c:cat>
            <c:strRef>
              <c:f>'Rev and Exp'!$E$6:$E$12</c:f>
              <c:strCache>
                <c:ptCount val="7"/>
                <c:pt idx="0">
                  <c:v>BHS</c:v>
                </c:pt>
                <c:pt idx="1">
                  <c:v>Barbados</c:v>
                </c:pt>
                <c:pt idx="2">
                  <c:v>Brazil</c:v>
                </c:pt>
                <c:pt idx="3">
                  <c:v>Chile</c:v>
                </c:pt>
                <c:pt idx="4">
                  <c:v>Guyana</c:v>
                </c:pt>
                <c:pt idx="5">
                  <c:v>Jamaica</c:v>
                </c:pt>
                <c:pt idx="6">
                  <c:v>Trinidad</c:v>
                </c:pt>
              </c:strCache>
            </c:strRef>
          </c:cat>
          <c:val>
            <c:numRef>
              <c:f>'Rev and Exp'!$F$6:$F$12</c:f>
              <c:numCache>
                <c:formatCode>0.00%</c:formatCode>
                <c:ptCount val="7"/>
                <c:pt idx="0">
                  <c:v>0.1842</c:v>
                </c:pt>
                <c:pt idx="1">
                  <c:v>0.26479999999999998</c:v>
                </c:pt>
                <c:pt idx="2">
                  <c:v>0.3664</c:v>
                </c:pt>
                <c:pt idx="3">
                  <c:v>0.22339999999999999</c:v>
                </c:pt>
                <c:pt idx="4">
                  <c:v>0.2676</c:v>
                </c:pt>
                <c:pt idx="5">
                  <c:v>0.24959999999999999</c:v>
                </c:pt>
                <c:pt idx="6">
                  <c:v>0.35</c:v>
                </c:pt>
              </c:numCache>
            </c:numRef>
          </c:val>
        </c:ser>
        <c:ser>
          <c:idx val="1"/>
          <c:order val="1"/>
          <c:tx>
            <c:strRef>
              <c:f>'Rev and Exp'!$G$5</c:f>
              <c:strCache>
                <c:ptCount val="1"/>
                <c:pt idx="0">
                  <c:v>Expenditure</c:v>
                </c:pt>
              </c:strCache>
            </c:strRef>
          </c:tx>
          <c:invertIfNegative val="0"/>
          <c:cat>
            <c:strRef>
              <c:f>'Rev and Exp'!$E$6:$E$12</c:f>
              <c:strCache>
                <c:ptCount val="7"/>
                <c:pt idx="0">
                  <c:v>BHS</c:v>
                </c:pt>
                <c:pt idx="1">
                  <c:v>Barbados</c:v>
                </c:pt>
                <c:pt idx="2">
                  <c:v>Brazil</c:v>
                </c:pt>
                <c:pt idx="3">
                  <c:v>Chile</c:v>
                </c:pt>
                <c:pt idx="4">
                  <c:v>Guyana</c:v>
                </c:pt>
                <c:pt idx="5">
                  <c:v>Jamaica</c:v>
                </c:pt>
                <c:pt idx="6">
                  <c:v>Trinidad</c:v>
                </c:pt>
              </c:strCache>
            </c:strRef>
          </c:cat>
          <c:val>
            <c:numRef>
              <c:f>'Rev and Exp'!$G$6:$G$12</c:f>
              <c:numCache>
                <c:formatCode>0.00%</c:formatCode>
                <c:ptCount val="7"/>
                <c:pt idx="0">
                  <c:v>0.2225</c:v>
                </c:pt>
                <c:pt idx="1">
                  <c:v>0.29310000000000003</c:v>
                </c:pt>
                <c:pt idx="2">
                  <c:v>0.39579999999999999</c:v>
                </c:pt>
                <c:pt idx="3">
                  <c:v>0.20849999999999999</c:v>
                </c:pt>
                <c:pt idx="4">
                  <c:v>0.29780000000000001</c:v>
                </c:pt>
                <c:pt idx="5">
                  <c:v>0.31209999999999999</c:v>
                </c:pt>
                <c:pt idx="6">
                  <c:v>0.34399999999999997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9521152"/>
        <c:axId val="109527040"/>
      </c:barChart>
      <c:catAx>
        <c:axId val="109521152"/>
        <c:scaling>
          <c:orientation val="minMax"/>
        </c:scaling>
        <c:delete val="0"/>
        <c:axPos val="b"/>
        <c:majorTickMark val="out"/>
        <c:minorTickMark val="none"/>
        <c:tickLblPos val="nextTo"/>
        <c:crossAx val="109527040"/>
        <c:crosses val="autoZero"/>
        <c:auto val="1"/>
        <c:lblAlgn val="ctr"/>
        <c:lblOffset val="100"/>
        <c:noMultiLvlLbl val="0"/>
      </c:catAx>
      <c:valAx>
        <c:axId val="109527040"/>
        <c:scaling>
          <c:orientation val="minMax"/>
          <c:min val="0.1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10952115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6490316342036191"/>
          <c:y val="0.87319680806028288"/>
          <c:w val="0.44914104158032875"/>
          <c:h val="8.110426720853442E-2"/>
        </c:manualLayout>
      </c:layout>
      <c:overlay val="0"/>
    </c:legend>
    <c:plotVisOnly val="1"/>
    <c:dispBlanksAs val="gap"/>
    <c:showDLblsOverMax val="0"/>
  </c:chart>
  <c:spPr>
    <a:noFill/>
  </c:spPr>
  <c:txPr>
    <a:bodyPr/>
    <a:lstStyle/>
    <a:p>
      <a:pPr>
        <a:defRPr sz="20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029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Barchart!$D$36</c:f>
              <c:strCache>
                <c:ptCount val="1"/>
                <c:pt idx="0">
                  <c:v>Bahamas</c:v>
                </c:pt>
              </c:strCache>
            </c:strRef>
          </c:tx>
          <c:spPr>
            <a:pattFill prst="wdUpDiag">
              <a:fgClr>
                <a:srgbClr val="C00000"/>
              </a:fgClr>
              <a:bgClr>
                <a:schemeClr val="bg1"/>
              </a:bgClr>
            </a:pattFill>
            <a:ln>
              <a:solidFill>
                <a:srgbClr val="C00000"/>
              </a:solidFill>
            </a:ln>
          </c:spPr>
          <c:invertIfNegative val="0"/>
          <c:cat>
            <c:numRef>
              <c:f>Barchart!$E$2:$N$2</c:f>
              <c:numCache>
                <c:formatCode>General</c:formatCode>
                <c:ptCount val="1"/>
                <c:pt idx="0">
                  <c:v>2011</c:v>
                </c:pt>
              </c:numCache>
            </c:numRef>
          </c:cat>
          <c:val>
            <c:numRef>
              <c:f>Barchart!$E$36:$N$36</c:f>
              <c:numCache>
                <c:formatCode>0.00%</c:formatCode>
                <c:ptCount val="1"/>
                <c:pt idx="0">
                  <c:v>0.48859999999999998</c:v>
                </c:pt>
              </c:numCache>
            </c:numRef>
          </c:val>
        </c:ser>
        <c:ser>
          <c:idx val="1"/>
          <c:order val="1"/>
          <c:tx>
            <c:strRef>
              <c:f>Barchart!$D$37</c:f>
              <c:strCache>
                <c:ptCount val="1"/>
                <c:pt idx="0">
                  <c:v>Barbados</c:v>
                </c:pt>
              </c:strCache>
            </c:strRef>
          </c:tx>
          <c:invertIfNegative val="0"/>
          <c:cat>
            <c:numRef>
              <c:f>Barchart!$E$2:$N$2</c:f>
              <c:numCache>
                <c:formatCode>General</c:formatCode>
                <c:ptCount val="1"/>
                <c:pt idx="0">
                  <c:v>2011</c:v>
                </c:pt>
              </c:numCache>
            </c:numRef>
          </c:cat>
          <c:val>
            <c:numRef>
              <c:f>Barchart!$E$37:$N$37</c:f>
              <c:numCache>
                <c:formatCode>0.00%</c:formatCode>
                <c:ptCount val="1"/>
                <c:pt idx="0">
                  <c:v>0.97819999999999996</c:v>
                </c:pt>
              </c:numCache>
            </c:numRef>
          </c:val>
        </c:ser>
        <c:ser>
          <c:idx val="2"/>
          <c:order val="2"/>
          <c:tx>
            <c:strRef>
              <c:f>Barchart!$D$38</c:f>
              <c:strCache>
                <c:ptCount val="1"/>
                <c:pt idx="0">
                  <c:v>Brazil</c:v>
                </c:pt>
              </c:strCache>
            </c:strRef>
          </c:tx>
          <c:invertIfNegative val="0"/>
          <c:cat>
            <c:numRef>
              <c:f>Barchart!$E$2:$N$2</c:f>
              <c:numCache>
                <c:formatCode>General</c:formatCode>
                <c:ptCount val="1"/>
                <c:pt idx="0">
                  <c:v>2011</c:v>
                </c:pt>
              </c:numCache>
            </c:numRef>
          </c:cat>
          <c:val>
            <c:numRef>
              <c:f>Barchart!$E$38:$N$38</c:f>
              <c:numCache>
                <c:formatCode>0.00%</c:formatCode>
                <c:ptCount val="1"/>
                <c:pt idx="0">
                  <c:v>0.64049999999999996</c:v>
                </c:pt>
              </c:numCache>
            </c:numRef>
          </c:val>
        </c:ser>
        <c:ser>
          <c:idx val="3"/>
          <c:order val="3"/>
          <c:tx>
            <c:strRef>
              <c:f>Barchart!$D$39</c:f>
              <c:strCache>
                <c:ptCount val="1"/>
                <c:pt idx="0">
                  <c:v>Chile</c:v>
                </c:pt>
              </c:strCache>
            </c:strRef>
          </c:tx>
          <c:invertIfNegative val="0"/>
          <c:cat>
            <c:numRef>
              <c:f>Barchart!$E$2:$N$2</c:f>
              <c:numCache>
                <c:formatCode>General</c:formatCode>
                <c:ptCount val="1"/>
                <c:pt idx="0">
                  <c:v>2011</c:v>
                </c:pt>
              </c:numCache>
            </c:numRef>
          </c:cat>
          <c:val>
            <c:numRef>
              <c:f>Barchart!$E$39:$N$39</c:f>
              <c:numCache>
                <c:formatCode>0.00%</c:formatCode>
                <c:ptCount val="1"/>
                <c:pt idx="0">
                  <c:v>0.2772</c:v>
                </c:pt>
              </c:numCache>
            </c:numRef>
          </c:val>
        </c:ser>
        <c:ser>
          <c:idx val="4"/>
          <c:order val="4"/>
          <c:tx>
            <c:strRef>
              <c:f>Barchart!$D$40</c:f>
              <c:strCache>
                <c:ptCount val="1"/>
                <c:pt idx="0">
                  <c:v>Guyana</c:v>
                </c:pt>
              </c:strCache>
            </c:strRef>
          </c:tx>
          <c:invertIfNegative val="0"/>
          <c:cat>
            <c:numRef>
              <c:f>Barchart!$E$2:$N$2</c:f>
              <c:numCache>
                <c:formatCode>General</c:formatCode>
                <c:ptCount val="1"/>
                <c:pt idx="0">
                  <c:v>2011</c:v>
                </c:pt>
              </c:numCache>
            </c:numRef>
          </c:cat>
          <c:val>
            <c:numRef>
              <c:f>Barchart!$E$40:$N$40</c:f>
              <c:numCache>
                <c:formatCode>0.00%</c:formatCode>
                <c:ptCount val="1"/>
                <c:pt idx="0">
                  <c:v>0.66779999999999995</c:v>
                </c:pt>
              </c:numCache>
            </c:numRef>
          </c:val>
        </c:ser>
        <c:ser>
          <c:idx val="5"/>
          <c:order val="5"/>
          <c:tx>
            <c:strRef>
              <c:f>Barchart!$D$41</c:f>
              <c:strCache>
                <c:ptCount val="1"/>
                <c:pt idx="0">
                  <c:v>Jamaica</c:v>
                </c:pt>
              </c:strCache>
            </c:strRef>
          </c:tx>
          <c:invertIfNegative val="0"/>
          <c:cat>
            <c:numRef>
              <c:f>Barchart!$E$2:$N$2</c:f>
              <c:numCache>
                <c:formatCode>General</c:formatCode>
                <c:ptCount val="1"/>
                <c:pt idx="0">
                  <c:v>2011</c:v>
                </c:pt>
              </c:numCache>
            </c:numRef>
          </c:cat>
          <c:val>
            <c:numRef>
              <c:f>Barchart!$E$41:$N$41</c:f>
              <c:numCache>
                <c:formatCode>0.00%</c:formatCode>
                <c:ptCount val="1"/>
                <c:pt idx="0">
                  <c:v>1.1266</c:v>
                </c:pt>
              </c:numCache>
            </c:numRef>
          </c:val>
        </c:ser>
        <c:ser>
          <c:idx val="6"/>
          <c:order val="6"/>
          <c:tx>
            <c:strRef>
              <c:f>Barchart!$D$42</c:f>
              <c:strCache>
                <c:ptCount val="1"/>
                <c:pt idx="0">
                  <c:v>Trinidad and Tobago</c:v>
                </c:pt>
              </c:strCache>
            </c:strRef>
          </c:tx>
          <c:invertIfNegative val="0"/>
          <c:cat>
            <c:numRef>
              <c:f>Barchart!$E$2:$N$2</c:f>
              <c:numCache>
                <c:formatCode>General</c:formatCode>
                <c:ptCount val="1"/>
                <c:pt idx="0">
                  <c:v>2011</c:v>
                </c:pt>
              </c:numCache>
            </c:numRef>
          </c:cat>
          <c:val>
            <c:numRef>
              <c:f>Barchart!$E$42:$N$42</c:f>
              <c:numCache>
                <c:formatCode>0.00%</c:formatCode>
                <c:ptCount val="1"/>
                <c:pt idx="0">
                  <c:v>0.2382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9647744"/>
        <c:axId val="109649280"/>
      </c:barChart>
      <c:catAx>
        <c:axId val="10964774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09649280"/>
        <c:crosses val="autoZero"/>
        <c:auto val="1"/>
        <c:lblAlgn val="ctr"/>
        <c:lblOffset val="100"/>
        <c:noMultiLvlLbl val="0"/>
      </c:catAx>
      <c:valAx>
        <c:axId val="109649280"/>
        <c:scaling>
          <c:orientation val="minMax"/>
          <c:min val="0.2"/>
        </c:scaling>
        <c:delete val="0"/>
        <c:axPos val="l"/>
        <c:majorGridlines/>
        <c:numFmt formatCode="0%" sourceLinked="0"/>
        <c:majorTickMark val="none"/>
        <c:minorTickMark val="none"/>
        <c:tickLblPos val="nextTo"/>
        <c:spPr>
          <a:ln w="9525">
            <a:noFill/>
          </a:ln>
        </c:spPr>
        <c:crossAx val="10964774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3.1726184417717206E-2"/>
          <c:y val="0.81553324584426934"/>
          <c:w val="0.90625830224291981"/>
          <c:h val="0.16186789151356082"/>
        </c:manualLayout>
      </c:layout>
      <c:overlay val="0"/>
    </c:legend>
    <c:plotVisOnly val="1"/>
    <c:dispBlanksAs val="gap"/>
    <c:showDLblsOverMax val="0"/>
  </c:chart>
  <c:spPr>
    <a:noFill/>
  </c:spPr>
  <c:txPr>
    <a:bodyPr/>
    <a:lstStyle/>
    <a:p>
      <a:pPr>
        <a:defRPr sz="1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029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289586294549858"/>
          <c:y val="5.2055146274163057E-2"/>
          <c:w val="0.83609172062661219"/>
          <c:h val="0.674499969510335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Barchart!$D$4</c:f>
              <c:strCache>
                <c:ptCount val="1"/>
                <c:pt idx="0">
                  <c:v>Bahamas</c:v>
                </c:pt>
              </c:strCache>
            </c:strRef>
          </c:tx>
          <c:spPr>
            <a:pattFill prst="wdUpDiag">
              <a:fgClr>
                <a:srgbClr val="C00000"/>
              </a:fgClr>
              <a:bgClr>
                <a:schemeClr val="bg1"/>
              </a:bgClr>
            </a:pattFill>
            <a:ln>
              <a:solidFill>
                <a:srgbClr val="C00000"/>
              </a:solidFill>
            </a:ln>
          </c:spPr>
          <c:invertIfNegative val="0"/>
          <c:cat>
            <c:numRef>
              <c:f>Barchart!$E$2:$N$2</c:f>
              <c:numCache>
                <c:formatCode>General</c:formatCode>
                <c:ptCount val="1"/>
                <c:pt idx="0">
                  <c:v>2011</c:v>
                </c:pt>
              </c:numCache>
            </c:numRef>
          </c:cat>
          <c:val>
            <c:numRef>
              <c:f>Barchart!$E$4:$N$4</c:f>
              <c:numCache>
                <c:formatCode>0.00%</c:formatCode>
                <c:ptCount val="1"/>
                <c:pt idx="0">
                  <c:v>2.7099999999999999E-2</c:v>
                </c:pt>
              </c:numCache>
            </c:numRef>
          </c:val>
        </c:ser>
        <c:ser>
          <c:idx val="1"/>
          <c:order val="1"/>
          <c:tx>
            <c:strRef>
              <c:f>Barchart!$D$5</c:f>
              <c:strCache>
                <c:ptCount val="1"/>
                <c:pt idx="0">
                  <c:v>Barbados</c:v>
                </c:pt>
              </c:strCache>
            </c:strRef>
          </c:tx>
          <c:invertIfNegative val="0"/>
          <c:cat>
            <c:numRef>
              <c:f>Barchart!$E$2:$N$2</c:f>
              <c:numCache>
                <c:formatCode>General</c:formatCode>
                <c:ptCount val="1"/>
                <c:pt idx="0">
                  <c:v>2011</c:v>
                </c:pt>
              </c:numCache>
            </c:numRef>
          </c:cat>
          <c:val>
            <c:numRef>
              <c:f>Barchart!$E$5:$N$5</c:f>
              <c:numCache>
                <c:formatCode>0.00%</c:formatCode>
                <c:ptCount val="1"/>
                <c:pt idx="0">
                  <c:v>5.79E-2</c:v>
                </c:pt>
              </c:numCache>
            </c:numRef>
          </c:val>
        </c:ser>
        <c:ser>
          <c:idx val="2"/>
          <c:order val="2"/>
          <c:tx>
            <c:strRef>
              <c:f>Barchart!$D$6</c:f>
              <c:strCache>
                <c:ptCount val="1"/>
                <c:pt idx="0">
                  <c:v>Brazil</c:v>
                </c:pt>
              </c:strCache>
            </c:strRef>
          </c:tx>
          <c:invertIfNegative val="0"/>
          <c:cat>
            <c:numRef>
              <c:f>Barchart!$E$2:$N$2</c:f>
              <c:numCache>
                <c:formatCode>General</c:formatCode>
                <c:ptCount val="1"/>
                <c:pt idx="0">
                  <c:v>2011</c:v>
                </c:pt>
              </c:numCache>
            </c:numRef>
          </c:cat>
          <c:val>
            <c:numRef>
              <c:f>Barchart!$E$6:$N$6</c:f>
              <c:numCache>
                <c:formatCode>0.00%</c:formatCode>
                <c:ptCount val="1"/>
                <c:pt idx="0">
                  <c:v>6.2300000000000001E-2</c:v>
                </c:pt>
              </c:numCache>
            </c:numRef>
          </c:val>
        </c:ser>
        <c:ser>
          <c:idx val="3"/>
          <c:order val="3"/>
          <c:tx>
            <c:strRef>
              <c:f>Barchart!$D$7</c:f>
              <c:strCache>
                <c:ptCount val="1"/>
                <c:pt idx="0">
                  <c:v>Chile</c:v>
                </c:pt>
              </c:strCache>
            </c:strRef>
          </c:tx>
          <c:invertIfNegative val="0"/>
          <c:cat>
            <c:numRef>
              <c:f>Barchart!$E$2:$N$2</c:f>
              <c:numCache>
                <c:formatCode>General</c:formatCode>
                <c:ptCount val="1"/>
                <c:pt idx="0">
                  <c:v>2011</c:v>
                </c:pt>
              </c:numCache>
            </c:numRef>
          </c:cat>
          <c:val>
            <c:numRef>
              <c:f>Barchart!$E$7:$N$7</c:f>
              <c:numCache>
                <c:formatCode>0.00%</c:formatCode>
                <c:ptCount val="1"/>
                <c:pt idx="0">
                  <c:v>3.8E-3</c:v>
                </c:pt>
              </c:numCache>
            </c:numRef>
          </c:val>
        </c:ser>
        <c:ser>
          <c:idx val="4"/>
          <c:order val="4"/>
          <c:tx>
            <c:strRef>
              <c:f>Barchart!$D$8</c:f>
              <c:strCache>
                <c:ptCount val="1"/>
                <c:pt idx="0">
                  <c:v>Guyana</c:v>
                </c:pt>
              </c:strCache>
            </c:strRef>
          </c:tx>
          <c:invertIfNegative val="0"/>
          <c:cat>
            <c:numRef>
              <c:f>Barchart!$E$2:$N$2</c:f>
              <c:numCache>
                <c:formatCode>General</c:formatCode>
                <c:ptCount val="1"/>
                <c:pt idx="0">
                  <c:v>2011</c:v>
                </c:pt>
              </c:numCache>
            </c:numRef>
          </c:cat>
          <c:val>
            <c:numRef>
              <c:f>Barchart!$E$8:$N$8</c:f>
              <c:numCache>
                <c:formatCode>0.00%</c:formatCode>
                <c:ptCount val="1"/>
                <c:pt idx="0">
                  <c:v>1.6199999999999999E-2</c:v>
                </c:pt>
              </c:numCache>
            </c:numRef>
          </c:val>
        </c:ser>
        <c:ser>
          <c:idx val="5"/>
          <c:order val="5"/>
          <c:tx>
            <c:strRef>
              <c:f>Barchart!$D$9</c:f>
              <c:strCache>
                <c:ptCount val="1"/>
                <c:pt idx="0">
                  <c:v>Jamaica</c:v>
                </c:pt>
              </c:strCache>
            </c:strRef>
          </c:tx>
          <c:invertIfNegative val="0"/>
          <c:cat>
            <c:numRef>
              <c:f>Barchart!$E$2:$N$2</c:f>
              <c:numCache>
                <c:formatCode>General</c:formatCode>
                <c:ptCount val="1"/>
                <c:pt idx="0">
                  <c:v>2011</c:v>
                </c:pt>
              </c:numCache>
            </c:numRef>
          </c:cat>
          <c:val>
            <c:numRef>
              <c:f>Barchart!$E$9:$N$9</c:f>
              <c:numCache>
                <c:formatCode>0.00%</c:formatCode>
                <c:ptCount val="1"/>
                <c:pt idx="0">
                  <c:v>9.3399999999999997E-2</c:v>
                </c:pt>
              </c:numCache>
            </c:numRef>
          </c:val>
        </c:ser>
        <c:ser>
          <c:idx val="6"/>
          <c:order val="6"/>
          <c:tx>
            <c:strRef>
              <c:f>Barchart!$D$10</c:f>
              <c:strCache>
                <c:ptCount val="1"/>
                <c:pt idx="0">
                  <c:v>Trinidad and Tobago</c:v>
                </c:pt>
              </c:strCache>
            </c:strRef>
          </c:tx>
          <c:invertIfNegative val="0"/>
          <c:cat>
            <c:numRef>
              <c:f>Barchart!$E$2:$N$2</c:f>
              <c:numCache>
                <c:formatCode>General</c:formatCode>
                <c:ptCount val="1"/>
                <c:pt idx="0">
                  <c:v>2011</c:v>
                </c:pt>
              </c:numCache>
            </c:numRef>
          </c:cat>
          <c:val>
            <c:numRef>
              <c:f>Barchart!$E$10:$N$10</c:f>
              <c:numCache>
                <c:formatCode>0.00%</c:formatCode>
                <c:ptCount val="1"/>
                <c:pt idx="0">
                  <c:v>1.8800000000000001E-2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9704320"/>
        <c:axId val="109705856"/>
      </c:barChart>
      <c:catAx>
        <c:axId val="10970432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09705856"/>
        <c:crosses val="autoZero"/>
        <c:auto val="1"/>
        <c:lblAlgn val="ctr"/>
        <c:lblOffset val="100"/>
        <c:noMultiLvlLbl val="0"/>
      </c:catAx>
      <c:valAx>
        <c:axId val="109705856"/>
        <c:scaling>
          <c:orientation val="minMax"/>
        </c:scaling>
        <c:delete val="0"/>
        <c:axPos val="l"/>
        <c:majorGridlines/>
        <c:numFmt formatCode="0.0%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2000"/>
            </a:pPr>
            <a:endParaRPr lang="en-US"/>
          </a:p>
        </c:txPr>
        <c:crossAx val="10970432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9.3473666794516019E-2"/>
          <c:y val="0.78303245434172819"/>
          <c:w val="0.78984018831456959"/>
          <c:h val="0.19531654940850052"/>
        </c:manualLayout>
      </c:layout>
      <c:overlay val="0"/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gap"/>
    <c:showDLblsOverMax val="0"/>
  </c:chart>
  <c:spPr>
    <a:noFill/>
  </c:spPr>
  <c:txPr>
    <a:bodyPr/>
    <a:lstStyle/>
    <a:p>
      <a:pPr>
        <a:defRPr sz="16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AEB99D-EF7F-42E5-B3E0-B48C7AC07E0B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651959-DADA-42B8-B068-9B745A1916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164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26,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Ministry of Finance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EAA7A-8799-4069-AF80-1184EE42F0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26,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Ministry of Finance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EAA7A-8799-4069-AF80-1184EE42F0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26,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Ministry of Finance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EAA7A-8799-4069-AF80-1184EE42F0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6200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600"/>
              </a:spcBef>
              <a:defRPr>
                <a:solidFill>
                  <a:srgbClr val="FFC000"/>
                </a:solidFill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September 26,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600" b="1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r>
              <a:rPr lang="en-US" dirty="0" smtClean="0"/>
              <a:t>Ministry of Finance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 b="1" baseline="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fld id="{F00A2E13-B3F6-40CB-9107-186C087CCF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26,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Ministry of Finance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EAA7A-8799-4069-AF80-1184EE42F0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26,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Ministry of Finance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EAA7A-8799-4069-AF80-1184EE42F0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26,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Ministry of Finance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EAA7A-8799-4069-AF80-1184EE42F0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26,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Ministry of Finance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EAA7A-8799-4069-AF80-1184EE42F0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26,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Ministry of Finance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EAA7A-8799-4069-AF80-1184EE42F0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26,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Ministry of Finance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EAA7A-8799-4069-AF80-1184EE42F0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26,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Ministry of Finance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EAA7A-8799-4069-AF80-1184EE42F0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September 26,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Ministry of Finance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10200" y="6324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 b="1">
                <a:solidFill>
                  <a:schemeClr val="bg2"/>
                </a:solidFill>
              </a:defRPr>
            </a:lvl1pPr>
          </a:lstStyle>
          <a:p>
            <a:fld id="{7EDEAA7A-8799-4069-AF80-1184EE42F08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700"/>
        </a:spcBef>
        <a:buFont typeface="Arial" pitchFamily="34" charset="0"/>
        <a:buChar char="•"/>
        <a:defRPr sz="3200" kern="1200">
          <a:solidFill>
            <a:srgbClr val="FFFF00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 baseline="0">
          <a:solidFill>
            <a:srgbClr val="FFC0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FFFF0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FFFF0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FFFF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Bahamas Govt.</a:t>
            </a:r>
            <a:r>
              <a:rPr lang="en-US" baseline="0" dirty="0" smtClean="0"/>
              <a:t> Finances and Debt</a:t>
            </a:r>
            <a:br>
              <a:rPr lang="en-US" baseline="0" dirty="0" smtClean="0"/>
            </a:br>
            <a:r>
              <a:rPr lang="en-US" baseline="0" dirty="0" smtClean="0"/>
              <a:t> (% of GDP)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019800"/>
            <a:ext cx="2895600" cy="365125"/>
          </a:xfrm>
        </p:spPr>
        <p:txBody>
          <a:bodyPr/>
          <a:lstStyle/>
          <a:p>
            <a:r>
              <a:rPr lang="en-US" smtClean="0"/>
              <a:t>Ministry of Finance</a:t>
            </a:r>
            <a:endParaRPr lang="en-US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4238173"/>
              </p:ext>
            </p:extLst>
          </p:nvPr>
        </p:nvGraphicFramePr>
        <p:xfrm>
          <a:off x="1752600" y="1371600"/>
          <a:ext cx="63246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81699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Bahamas  Govt. Interest Payment Burden (% of GDP)</a:t>
            </a:r>
            <a:endParaRPr lang="en-US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2098157"/>
              </p:ext>
            </p:extLst>
          </p:nvPr>
        </p:nvGraphicFramePr>
        <p:xfrm>
          <a:off x="1752600" y="1752600"/>
          <a:ext cx="66294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86164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Government Revenue and Expenditure</a:t>
            </a:r>
            <a:br>
              <a:rPr lang="en-US" sz="3600" dirty="0" smtClean="0"/>
            </a:br>
            <a:r>
              <a:rPr lang="en-US" sz="3600" dirty="0" smtClean="0"/>
              <a:t> (% of GDP)</a:t>
            </a:r>
            <a:endParaRPr lang="en-US" sz="3600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2375036"/>
              </p:ext>
            </p:extLst>
          </p:nvPr>
        </p:nvGraphicFramePr>
        <p:xfrm>
          <a:off x="990600" y="1600200"/>
          <a:ext cx="72390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419600" y="1476856"/>
            <a:ext cx="4114800" cy="830997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</a:rPr>
              <a:t>… smaller in comparison, but still needs to balance finances</a:t>
            </a:r>
            <a:endParaRPr lang="en-US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311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Government Debt </a:t>
            </a:r>
            <a:r>
              <a:rPr lang="en-US" baseline="0" dirty="0" smtClean="0"/>
              <a:t> 2011</a:t>
            </a:r>
            <a:endParaRPr lang="en-US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328297"/>
              </p:ext>
            </p:extLst>
          </p:nvPr>
        </p:nvGraphicFramePr>
        <p:xfrm>
          <a:off x="1371600" y="1600201"/>
          <a:ext cx="6553199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590800" y="1371600"/>
            <a:ext cx="4800600" cy="40011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FF00"/>
                </a:solidFill>
              </a:rPr>
              <a:t>… burden is still comparatively lower</a:t>
            </a:r>
            <a:endParaRPr lang="en-US" sz="2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5204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Interest Payments in 2011 (% of GDP)</a:t>
            </a:r>
            <a:endParaRPr lang="en-US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9451499"/>
              </p:ext>
            </p:extLst>
          </p:nvPr>
        </p:nvGraphicFramePr>
        <p:xfrm>
          <a:off x="1219200" y="1676400"/>
          <a:ext cx="6648450" cy="41981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590800" y="1565365"/>
            <a:ext cx="4800600" cy="40011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FF00"/>
                </a:solidFill>
              </a:rPr>
              <a:t>… burden is still comparatively lower</a:t>
            </a:r>
            <a:endParaRPr lang="en-US" sz="2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48860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3900</TotalTime>
  <Words>57</Words>
  <Application>Microsoft Office PowerPoint</Application>
  <PresentationFormat>On-screen Show (4:3)</PresentationFormat>
  <Paragraphs>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Bahamas Govt. Finances and Debt  (% of GDP)</vt:lpstr>
      <vt:lpstr>Bahamas  Govt. Interest Payment Burden (% of GDP)</vt:lpstr>
      <vt:lpstr>Government Revenue and Expenditure  (% of GDP)</vt:lpstr>
      <vt:lpstr>Government Debt  2011</vt:lpstr>
      <vt:lpstr>Interest Payments in 2011 (% of GDP)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TRAINING15</dc:creator>
  <cp:lastModifiedBy>Kend</cp:lastModifiedBy>
  <cp:revision>132</cp:revision>
  <dcterms:created xsi:type="dcterms:W3CDTF">2013-09-25T22:00:02Z</dcterms:created>
  <dcterms:modified xsi:type="dcterms:W3CDTF">2013-10-21T14:37:37Z</dcterms:modified>
</cp:coreProperties>
</file>